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7"/>
  </p:notesMasterIdLst>
  <p:handoutMasterIdLst>
    <p:handoutMasterId r:id="rId18"/>
  </p:handoutMasterIdLst>
  <p:sldIdLst>
    <p:sldId id="257" r:id="rId3"/>
    <p:sldId id="258" r:id="rId4"/>
    <p:sldId id="259" r:id="rId5"/>
    <p:sldId id="288" r:id="rId6"/>
    <p:sldId id="286" r:id="rId7"/>
    <p:sldId id="285" r:id="rId8"/>
    <p:sldId id="300" r:id="rId9"/>
    <p:sldId id="302" r:id="rId10"/>
    <p:sldId id="303" r:id="rId11"/>
    <p:sldId id="304" r:id="rId12"/>
    <p:sldId id="305" r:id="rId13"/>
    <p:sldId id="291" r:id="rId14"/>
    <p:sldId id="301" r:id="rId15"/>
    <p:sldId id="282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313F"/>
    <a:srgbClr val="A27459"/>
    <a:srgbClr val="D4B07B"/>
    <a:srgbClr val="AC8977"/>
    <a:srgbClr val="CB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4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689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0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0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5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0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1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2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65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2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目标定位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45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303" y="-70945"/>
            <a:ext cx="12205335" cy="76644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8870" y="2196465"/>
            <a:ext cx="1146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Recipe Search Application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3475" y="3944233"/>
            <a:ext cx="938339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TEAM </a:t>
            </a:r>
            <a:r>
              <a:rPr lang="ko-KR" altLang="en-US" b="1" dirty="0" err="1">
                <a:solidFill>
                  <a:schemeClr val="bg1"/>
                </a:solidFill>
              </a:rPr>
              <a:t>자연어버억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MEMBERS: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</a:rPr>
              <a:t>20163704 </a:t>
            </a:r>
            <a:r>
              <a:rPr lang="ko-KR" altLang="en-US" b="0" i="0" dirty="0">
                <a:solidFill>
                  <a:schemeClr val="bg1"/>
                </a:solidFill>
                <a:effectLst/>
              </a:rPr>
              <a:t>박주현</a:t>
            </a:r>
            <a:endParaRPr lang="en-US" altLang="ko-KR" b="0" i="0" dirty="0">
              <a:solidFill>
                <a:schemeClr val="bg1"/>
              </a:solidFill>
              <a:effectLst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20164245 </a:t>
            </a:r>
            <a:r>
              <a:rPr lang="ko-KR" altLang="en-US" dirty="0">
                <a:solidFill>
                  <a:schemeClr val="bg1"/>
                </a:solidFill>
              </a:rPr>
              <a:t>홍진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20140490 </a:t>
            </a:r>
            <a:r>
              <a:rPr lang="ko-KR" altLang="en-US" dirty="0">
                <a:solidFill>
                  <a:schemeClr val="bg1"/>
                </a:solidFill>
              </a:rPr>
              <a:t>이동규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20176058 </a:t>
            </a:r>
            <a:r>
              <a:rPr lang="ko-KR" altLang="en-US" dirty="0" err="1">
                <a:solidFill>
                  <a:schemeClr val="bg1"/>
                </a:solidFill>
              </a:rPr>
              <a:t>박시현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20142748 </a:t>
            </a:r>
            <a:r>
              <a:rPr lang="ko-KR" altLang="en-US" dirty="0">
                <a:solidFill>
                  <a:schemeClr val="bg1"/>
                </a:solidFill>
              </a:rPr>
              <a:t>이강희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20140313 </a:t>
            </a:r>
            <a:r>
              <a:rPr lang="ko-KR" altLang="en-US" dirty="0" err="1">
                <a:solidFill>
                  <a:schemeClr val="bg1"/>
                </a:solidFill>
              </a:rPr>
              <a:t>양인수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7151" y="3862728"/>
            <a:ext cx="38651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Presenter: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20140313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양인수</a:t>
            </a:r>
            <a:r>
              <a:rPr lang="zh-CN" altLang="en-US" sz="2400" b="1" dirty="0">
                <a:solidFill>
                  <a:schemeClr val="bg1"/>
                </a:solidFill>
              </a:rPr>
              <a:t>         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6D53565-BD5F-4C6B-BE60-C86717750D4F}"/>
              </a:ext>
            </a:extLst>
          </p:cNvPr>
          <p:cNvSpPr txBox="1"/>
          <p:nvPr/>
        </p:nvSpPr>
        <p:spPr>
          <a:xfrm>
            <a:off x="743475" y="1772136"/>
            <a:ext cx="1146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Natural Language Processing Project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Matching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9EEC6-B650-E546-92B1-4AC99EAE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36" y="991463"/>
            <a:ext cx="2070100" cy="45847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7F0985-CE63-2944-AB4E-12095E9A6007}"/>
              </a:ext>
            </a:extLst>
          </p:cNvPr>
          <p:cNvSpPr/>
          <p:nvPr/>
        </p:nvSpPr>
        <p:spPr>
          <a:xfrm>
            <a:off x="339274" y="852964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P(</a:t>
            </a:r>
            <a:r>
              <a:rPr lang="en-US" altLang="ko-K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t|d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2F999-453D-2346-8944-1AA4B0B08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30" y="4661817"/>
            <a:ext cx="6820122" cy="1828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C546A8-D1ED-6144-82C4-992B4B1C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061" y="897961"/>
            <a:ext cx="7377346" cy="67487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ABC05-E8C5-8B46-AEA1-AD2CE5A18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464" y="1717154"/>
            <a:ext cx="5092700" cy="1727200"/>
          </a:xfrm>
          <a:prstGeom prst="rect">
            <a:avLst/>
          </a:prstGeom>
        </p:spPr>
      </p:pic>
      <p:sp>
        <p:nvSpPr>
          <p:cNvPr id="16" name="文本框 6">
            <a:extLst>
              <a:ext uri="{FF2B5EF4-FFF2-40B4-BE49-F238E27FC236}">
                <a16:creationId xmlns:a16="http://schemas.microsoft.com/office/drawing/2014/main" id="{E1C3310C-477A-A548-8307-DE27560DD8DD}"/>
              </a:ext>
            </a:extLst>
          </p:cNvPr>
          <p:cNvSpPr txBox="1"/>
          <p:nvPr/>
        </p:nvSpPr>
        <p:spPr>
          <a:xfrm>
            <a:off x="4941673" y="3588678"/>
            <a:ext cx="54532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 Takes the average of the randomly created 10 queries.</a:t>
            </a:r>
          </a:p>
        </p:txBody>
      </p:sp>
    </p:spTree>
    <p:extLst>
      <p:ext uri="{BB962C8B-B14F-4D97-AF65-F5344CB8AC3E}">
        <p14:creationId xmlns:p14="http://schemas.microsoft.com/office/powerpoint/2010/main" val="386561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Evaluation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DCD0F4-A3BA-804D-8415-D7C71E843BD6}"/>
              </a:ext>
            </a:extLst>
          </p:cNvPr>
          <p:cNvSpPr/>
          <p:nvPr/>
        </p:nvSpPr>
        <p:spPr>
          <a:xfrm>
            <a:off x="2513608" y="1099706"/>
            <a:ext cx="13011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NDCG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59CA7-4ABB-BF41-88DC-F03F1E77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1925668"/>
            <a:ext cx="3551464" cy="3393000"/>
          </a:xfrm>
          <a:prstGeom prst="rect">
            <a:avLst/>
          </a:prstGeom>
        </p:spPr>
      </p:pic>
      <p:sp>
        <p:nvSpPr>
          <p:cNvPr id="8" name="文本框 6">
            <a:extLst>
              <a:ext uri="{FF2B5EF4-FFF2-40B4-BE49-F238E27FC236}">
                <a16:creationId xmlns:a16="http://schemas.microsoft.com/office/drawing/2014/main" id="{28C22875-6ACC-8C4D-9174-34DE8CB676EE}"/>
              </a:ext>
            </a:extLst>
          </p:cNvPr>
          <p:cNvSpPr txBox="1"/>
          <p:nvPr/>
        </p:nvSpPr>
        <p:spPr>
          <a:xfrm>
            <a:off x="4994203" y="4357379"/>
            <a:ext cx="54532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Relevant Results are being made. 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(ideal case of the IR system.)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69418-85C3-E440-B923-EE941EB4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393" y="2006457"/>
            <a:ext cx="38735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Schedule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231794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294343" y="-93637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Schedule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千图PPT彼岸天：ID 8661124库_组合 1">
            <a:extLst>
              <a:ext uri="{FF2B5EF4-FFF2-40B4-BE49-F238E27FC236}">
                <a16:creationId xmlns:a16="http://schemas.microsoft.com/office/drawing/2014/main" id="{D28D607D-9EFC-4E4A-8D1A-3F9BC3A0F8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37760" y="1894392"/>
            <a:ext cx="2506854" cy="1161174"/>
            <a:chOff x="772446" y="2367921"/>
            <a:chExt cx="2506854" cy="1161174"/>
          </a:xfrm>
        </p:grpSpPr>
        <p:sp>
          <p:nvSpPr>
            <p:cNvPr id="57" name="Freeform: Shape 5">
              <a:extLst>
                <a:ext uri="{FF2B5EF4-FFF2-40B4-BE49-F238E27FC236}">
                  <a16:creationId xmlns:a16="http://schemas.microsoft.com/office/drawing/2014/main" id="{2DFB1979-47F4-44EA-AD14-FE0AD91DFFB1}"/>
                </a:ext>
              </a:extLst>
            </p:cNvPr>
            <p:cNvSpPr/>
            <p:nvPr/>
          </p:nvSpPr>
          <p:spPr>
            <a:xfrm>
              <a:off x="772446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1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03FE14F9-41D6-403C-BA2A-D16ECD9B1234}"/>
                </a:ext>
              </a:extLst>
            </p:cNvPr>
            <p:cNvSpPr/>
            <p:nvPr/>
          </p:nvSpPr>
          <p:spPr>
            <a:xfrm>
              <a:off x="778770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65" name="千图PPT彼岸天：ID 8661124库_组合 4">
            <a:extLst>
              <a:ext uri="{FF2B5EF4-FFF2-40B4-BE49-F238E27FC236}">
                <a16:creationId xmlns:a16="http://schemas.microsoft.com/office/drawing/2014/main" id="{5E95CF15-20E2-4068-B120-DF11058C77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27399" y="1894392"/>
            <a:ext cx="2529966" cy="1161174"/>
            <a:chOff x="3462085" y="2367921"/>
            <a:chExt cx="2529966" cy="1161174"/>
          </a:xfrm>
        </p:grpSpPr>
        <p:sp>
          <p:nvSpPr>
            <p:cNvPr id="69" name="Freeform: Shape 7">
              <a:extLst>
                <a:ext uri="{FF2B5EF4-FFF2-40B4-BE49-F238E27FC236}">
                  <a16:creationId xmlns:a16="http://schemas.microsoft.com/office/drawing/2014/main" id="{FEB9FA85-568B-42E2-A45B-0AB60C21A8BB}"/>
                </a:ext>
              </a:extLst>
            </p:cNvPr>
            <p:cNvSpPr/>
            <p:nvPr/>
          </p:nvSpPr>
          <p:spPr>
            <a:xfrm>
              <a:off x="3487202" y="2367921"/>
              <a:ext cx="2504849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2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1771F41E-5D94-4764-A0B4-9C6D0170DF15}"/>
                </a:ext>
              </a:extLst>
            </p:cNvPr>
            <p:cNvSpPr/>
            <p:nvPr/>
          </p:nvSpPr>
          <p:spPr>
            <a:xfrm>
              <a:off x="3462085" y="2582953"/>
              <a:ext cx="682491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72" name="千图PPT彼岸天：ID 8661124库_组合 14">
            <a:extLst>
              <a:ext uri="{FF2B5EF4-FFF2-40B4-BE49-F238E27FC236}">
                <a16:creationId xmlns:a16="http://schemas.microsoft.com/office/drawing/2014/main" id="{2203E041-3DFF-45DC-B810-76668F36A50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40150" y="1894392"/>
            <a:ext cx="2529965" cy="1161174"/>
            <a:chOff x="6174836" y="2367921"/>
            <a:chExt cx="2529965" cy="1161174"/>
          </a:xfrm>
        </p:grpSpPr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184E23FA-C012-4741-9FA7-758E9A76D250}"/>
                </a:ext>
              </a:extLst>
            </p:cNvPr>
            <p:cNvSpPr/>
            <p:nvPr/>
          </p:nvSpPr>
          <p:spPr>
            <a:xfrm>
              <a:off x="6199953" y="2367921"/>
              <a:ext cx="2504848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3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4" name="Oval 10">
              <a:extLst>
                <a:ext uri="{FF2B5EF4-FFF2-40B4-BE49-F238E27FC236}">
                  <a16:creationId xmlns:a16="http://schemas.microsoft.com/office/drawing/2014/main" id="{1BBE22E3-F365-4725-AE38-86E2A867CECF}"/>
                </a:ext>
              </a:extLst>
            </p:cNvPr>
            <p:cNvSpPr/>
            <p:nvPr/>
          </p:nvSpPr>
          <p:spPr>
            <a:xfrm>
              <a:off x="6174836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75" name="千图PPT彼岸天：ID 8661124库_组合 18">
            <a:extLst>
              <a:ext uri="{FF2B5EF4-FFF2-40B4-BE49-F238E27FC236}">
                <a16:creationId xmlns:a16="http://schemas.microsoft.com/office/drawing/2014/main" id="{2F418B1F-37BC-426D-A115-9BC581AECD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78015" y="1894392"/>
            <a:ext cx="2506854" cy="1161174"/>
            <a:chOff x="8912701" y="2367921"/>
            <a:chExt cx="2506854" cy="1161174"/>
          </a:xfrm>
        </p:grpSpPr>
        <p:sp>
          <p:nvSpPr>
            <p:cNvPr id="76" name="Freeform: Shape 11">
              <a:extLst>
                <a:ext uri="{FF2B5EF4-FFF2-40B4-BE49-F238E27FC236}">
                  <a16:creationId xmlns:a16="http://schemas.microsoft.com/office/drawing/2014/main" id="{BE36E4F7-6547-4E17-BFC6-9EB46D39A794}"/>
                </a:ext>
              </a:extLst>
            </p:cNvPr>
            <p:cNvSpPr/>
            <p:nvPr/>
          </p:nvSpPr>
          <p:spPr>
            <a:xfrm>
              <a:off x="8912701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 WEEK 4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7" name="Oval 12">
              <a:extLst>
                <a:ext uri="{FF2B5EF4-FFF2-40B4-BE49-F238E27FC236}">
                  <a16:creationId xmlns:a16="http://schemas.microsoft.com/office/drawing/2014/main" id="{0A260679-681A-4EFC-8E42-7755E9B65885}"/>
                </a:ext>
              </a:extLst>
            </p:cNvPr>
            <p:cNvSpPr/>
            <p:nvPr/>
          </p:nvSpPr>
          <p:spPr>
            <a:xfrm>
              <a:off x="8912701" y="2606061"/>
              <a:ext cx="684894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78" name="千图PPT彼岸天：ID 8661124库_组合 20">
            <a:extLst>
              <a:ext uri="{FF2B5EF4-FFF2-40B4-BE49-F238E27FC236}">
                <a16:creationId xmlns:a16="http://schemas.microsoft.com/office/drawing/2014/main" id="{9AEB3B59-AA76-4E5E-BCFE-C8ABB2BC331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81212" y="3894034"/>
            <a:ext cx="2559633" cy="1794773"/>
            <a:chOff x="715898" y="4321864"/>
            <a:chExt cx="2559633" cy="1794773"/>
          </a:xfrm>
        </p:grpSpPr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A45398B8-8333-485D-AA5F-9322EDD4A3A7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1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0" name="Rectangle 19">
              <a:extLst>
                <a:ext uri="{FF2B5EF4-FFF2-40B4-BE49-F238E27FC236}">
                  <a16:creationId xmlns:a16="http://schemas.microsoft.com/office/drawing/2014/main" id="{48694D63-6B5E-4DF4-961A-7203180ADD59}"/>
                </a:ext>
              </a:extLst>
            </p:cNvPr>
            <p:cNvSpPr/>
            <p:nvPr/>
          </p:nvSpPr>
          <p:spPr>
            <a:xfrm>
              <a:off x="715898" y="4921138"/>
              <a:ext cx="2559633" cy="119549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Mining </a:t>
              </a:r>
              <a:endParaRPr lang="zh-CN" altLang="en-US" sz="2000" dirty="0"/>
            </a:p>
          </p:txBody>
        </p:sp>
      </p:grpSp>
      <p:grpSp>
        <p:nvGrpSpPr>
          <p:cNvPr id="81" name="千图PPT彼岸天：ID 8661124库_组合 21">
            <a:extLst>
              <a:ext uri="{FF2B5EF4-FFF2-40B4-BE49-F238E27FC236}">
                <a16:creationId xmlns:a16="http://schemas.microsoft.com/office/drawing/2014/main" id="{302C5448-6999-4723-81D1-7CF0A86882A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514323" y="3848335"/>
            <a:ext cx="2559633" cy="1794773"/>
            <a:chOff x="715898" y="4321864"/>
            <a:chExt cx="2559633" cy="1794773"/>
          </a:xfrm>
        </p:grpSpPr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D2D5D848-D390-486F-8EFB-16E79FC9C798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2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B688AB5A-2228-419F-8D3C-A9006E44C45D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Query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(Machine Learning)</a:t>
              </a:r>
              <a:endParaRPr lang="zh-CN" altLang="en-US" sz="2000" dirty="0"/>
            </a:p>
          </p:txBody>
        </p:sp>
      </p:grpSp>
      <p:grpSp>
        <p:nvGrpSpPr>
          <p:cNvPr id="84" name="千图PPT彼岸天：ID 8661124库_组合 24">
            <a:extLst>
              <a:ext uri="{FF2B5EF4-FFF2-40B4-BE49-F238E27FC236}">
                <a16:creationId xmlns:a16="http://schemas.microsoft.com/office/drawing/2014/main" id="{1D8DA1F6-720E-4B29-9117-A8B2C7A6B61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247434" y="3848335"/>
            <a:ext cx="2559633" cy="1794773"/>
            <a:chOff x="715898" y="4321864"/>
            <a:chExt cx="2559633" cy="1794773"/>
          </a:xfrm>
        </p:grpSpPr>
        <p:sp>
          <p:nvSpPr>
            <p:cNvPr id="85" name="TextBox 25">
              <a:extLst>
                <a:ext uri="{FF2B5EF4-FFF2-40B4-BE49-F238E27FC236}">
                  <a16:creationId xmlns:a16="http://schemas.microsoft.com/office/drawing/2014/main" id="{DEF8C604-4516-4589-ABA7-41431099DA22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3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6" name="Rectangle 26">
              <a:extLst>
                <a:ext uri="{FF2B5EF4-FFF2-40B4-BE49-F238E27FC236}">
                  <a16:creationId xmlns:a16="http://schemas.microsoft.com/office/drawing/2014/main" id="{BD4D2C4D-109F-4557-A0A1-FC56298E5D40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IR system Modeling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&amp; Evaluation</a:t>
              </a:r>
            </a:p>
          </p:txBody>
        </p:sp>
      </p:grpSp>
      <p:grpSp>
        <p:nvGrpSpPr>
          <p:cNvPr id="87" name="千图PPT彼岸天：ID 8661124库_组合 27">
            <a:extLst>
              <a:ext uri="{FF2B5EF4-FFF2-40B4-BE49-F238E27FC236}">
                <a16:creationId xmlns:a16="http://schemas.microsoft.com/office/drawing/2014/main" id="{3A890ADD-F215-4A86-8EA1-56A6BF70C9C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980545" y="3848335"/>
            <a:ext cx="2559633" cy="1794773"/>
            <a:chOff x="715898" y="4321864"/>
            <a:chExt cx="2559633" cy="1794773"/>
          </a:xfrm>
        </p:grpSpPr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82CF8089-BFFD-4C14-AA8A-F338FB99A9DF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4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CA915D1F-D845-4889-9981-30609FC3AFA3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Evaluation &amp; Model Improvement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Front Development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2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4613"/>
            <a:ext cx="12190730" cy="755535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4110" y="2268220"/>
            <a:ext cx="10967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Thank You.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5580" y="3590290"/>
            <a:ext cx="9383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This is the end of our presentation.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rgbClr val="2A31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5" name="MH_Others_2"/>
          <p:cNvSpPr txBox="1"/>
          <p:nvPr>
            <p:custDataLst>
              <p:tags r:id="rId1"/>
            </p:custDataLst>
          </p:nvPr>
        </p:nvSpPr>
        <p:spPr>
          <a:xfrm>
            <a:off x="356886" y="2597023"/>
            <a:ext cx="5939894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7541474" y="1585453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01 Introduction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Entry_1">
            <a:extLst>
              <a:ext uri="{FF2B5EF4-FFF2-40B4-BE49-F238E27FC236}">
                <a16:creationId xmlns:a16="http://schemas.microsoft.com/office/drawing/2014/main" id="{945B74FE-9484-4F6A-ACA8-F8086C949B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41474" y="2752315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02 Progress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2" name="MH_Entry_1">
            <a:extLst>
              <a:ext uri="{FF2B5EF4-FFF2-40B4-BE49-F238E27FC236}">
                <a16:creationId xmlns:a16="http://schemas.microsoft.com/office/drawing/2014/main" id="{C9AFDFDF-F055-4AB4-9FBE-B469B14384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541474" y="3920261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03 Schedule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/>
      <p:bldP spid="6" grpId="0" bldLvl="0" animBg="1"/>
      <p:bldP spid="11" grpId="0" bldLvl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Introduction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161947" y="3523000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Topic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Topic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971F75-76FD-4845-AE20-27CBBD45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73" y="1822371"/>
            <a:ext cx="2146406" cy="214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文本框 6">
            <a:extLst>
              <a:ext uri="{FF2B5EF4-FFF2-40B4-BE49-F238E27FC236}">
                <a16:creationId xmlns:a16="http://schemas.microsoft.com/office/drawing/2014/main" id="{02573E4C-FF0A-434F-9479-3A0BF6C4C3C4}"/>
              </a:ext>
            </a:extLst>
          </p:cNvPr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Building a system that understands natural language query.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Search also by the ingredients.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A9AF8B43-90E5-49EC-9E76-87BDF097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003" y="1703552"/>
            <a:ext cx="2265225" cy="2265225"/>
          </a:xfrm>
          <a:prstGeom prst="rect">
            <a:avLst/>
          </a:prstGeom>
        </p:spPr>
      </p:pic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8AAD75B1-C4EE-401A-89D4-C872F3E7D2B8}"/>
              </a:ext>
            </a:extLst>
          </p:cNvPr>
          <p:cNvSpPr/>
          <p:nvPr/>
        </p:nvSpPr>
        <p:spPr>
          <a:xfrm>
            <a:off x="4110605" y="1210158"/>
            <a:ext cx="3758267" cy="1224425"/>
          </a:xfrm>
          <a:prstGeom prst="curvedDown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5051AC19-0801-4FBB-845F-B8FD5890457E}"/>
              </a:ext>
            </a:extLst>
          </p:cNvPr>
          <p:cNvSpPr/>
          <p:nvPr/>
        </p:nvSpPr>
        <p:spPr>
          <a:xfrm>
            <a:off x="4110604" y="3356564"/>
            <a:ext cx="3758267" cy="1224425"/>
          </a:xfrm>
          <a:prstGeom prst="curvedDownArrow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72395-2ED6-4148-BC82-13FDEA7EDFEA}"/>
              </a:ext>
            </a:extLst>
          </p:cNvPr>
          <p:cNvSpPr/>
          <p:nvPr/>
        </p:nvSpPr>
        <p:spPr>
          <a:xfrm>
            <a:off x="4583036" y="662717"/>
            <a:ext cx="2813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NL query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035F2-1431-4709-9C1F-033CB4647703}"/>
              </a:ext>
            </a:extLst>
          </p:cNvPr>
          <p:cNvSpPr/>
          <p:nvPr/>
        </p:nvSpPr>
        <p:spPr>
          <a:xfrm>
            <a:off x="4466466" y="3528117"/>
            <a:ext cx="3046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Matching </a:t>
            </a:r>
          </a:p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Dish</a:t>
            </a:r>
          </a:p>
        </p:txBody>
      </p:sp>
      <p:pic>
        <p:nvPicPr>
          <p:cNvPr id="10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029C0704-269D-C24D-B701-3428638E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90" y="1619461"/>
            <a:ext cx="1629369" cy="20367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7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Progress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7458499" y="3551232"/>
            <a:ext cx="320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Preprocessing, Modeling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Data Mining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13447-48D9-4540-A54C-5F88BA182793}"/>
              </a:ext>
            </a:extLst>
          </p:cNvPr>
          <p:cNvSpPr txBox="1"/>
          <p:nvPr/>
        </p:nvSpPr>
        <p:spPr>
          <a:xfrm>
            <a:off x="5277362" y="3920564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Evaluation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079440"/>
      </p:ext>
    </p:extLst>
  </p:cSld>
  <p:clrMapOvr>
    <a:masterClrMapping/>
  </p:clrMapOvr>
  <p:transition spd="slow" advClick="0" advTm="500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2496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Project Topic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8598CDB2-3E9A-4931-A5FB-53EDF4E0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9" y="1977851"/>
            <a:ext cx="2853853" cy="35673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17">
            <a:extLst>
              <a:ext uri="{FF2B5EF4-FFF2-40B4-BE49-F238E27FC236}">
                <a16:creationId xmlns:a16="http://schemas.microsoft.com/office/drawing/2014/main" id="{64F7C730-16BB-4042-B1A4-72F49FA12756}"/>
              </a:ext>
            </a:extLst>
          </p:cNvPr>
          <p:cNvSpPr/>
          <p:nvPr/>
        </p:nvSpPr>
        <p:spPr>
          <a:xfrm>
            <a:off x="4651737" y="1861813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1638F293-3539-49A7-B9B2-0B9593619AB9}"/>
              </a:ext>
            </a:extLst>
          </p:cNvPr>
          <p:cNvSpPr/>
          <p:nvPr/>
        </p:nvSpPr>
        <p:spPr>
          <a:xfrm>
            <a:off x="4651737" y="3015564"/>
            <a:ext cx="6719508" cy="1164364"/>
          </a:xfrm>
          <a:prstGeom prst="roundRect">
            <a:avLst/>
          </a:prstGeom>
          <a:solidFill>
            <a:srgbClr val="A27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73230042-49D7-4960-A392-D004BA410C8D}"/>
              </a:ext>
            </a:extLst>
          </p:cNvPr>
          <p:cNvSpPr/>
          <p:nvPr/>
        </p:nvSpPr>
        <p:spPr>
          <a:xfrm>
            <a:off x="4651737" y="4261185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AEF705FB-97B2-4566-B402-65F8FADE07AE}"/>
              </a:ext>
            </a:extLst>
          </p:cNvPr>
          <p:cNvSpPr txBox="1"/>
          <p:nvPr/>
        </p:nvSpPr>
        <p:spPr>
          <a:xfrm>
            <a:off x="4773830" y="2024782"/>
            <a:ext cx="517396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Data Mining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FC790F61-D094-4BDA-8D59-EF19CC95E416}"/>
              </a:ext>
            </a:extLst>
          </p:cNvPr>
          <p:cNvSpPr txBox="1"/>
          <p:nvPr/>
        </p:nvSpPr>
        <p:spPr>
          <a:xfrm>
            <a:off x="4773830" y="3270403"/>
            <a:ext cx="56701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 Preprocessing &amp; Modeling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1C5C1AA6-DB76-4843-8708-84714DC81EAB}"/>
              </a:ext>
            </a:extLst>
          </p:cNvPr>
          <p:cNvSpPr txBox="1"/>
          <p:nvPr/>
        </p:nvSpPr>
        <p:spPr>
          <a:xfrm>
            <a:off x="4773830" y="4547620"/>
            <a:ext cx="490103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Evaluation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3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Collection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2046F-6DE5-4137-AA65-E525F1B6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16632"/>
          <a:stretch/>
        </p:blipFill>
        <p:spPr>
          <a:xfrm>
            <a:off x="1186392" y="1564356"/>
            <a:ext cx="2530856" cy="4170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61BA0F-C38C-43EA-BD33-FC9B2E0CE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91" y="889120"/>
            <a:ext cx="5639217" cy="25887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30C59-6674-4356-862E-21D593E8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91" y="3649708"/>
            <a:ext cx="3953991" cy="2194726"/>
          </a:xfrm>
          <a:prstGeom prst="rect">
            <a:avLst/>
          </a:prstGeom>
        </p:spPr>
      </p:pic>
      <p:sp>
        <p:nvSpPr>
          <p:cNvPr id="8" name="文本框 6">
            <a:extLst>
              <a:ext uri="{FF2B5EF4-FFF2-40B4-BE49-F238E27FC236}">
                <a16:creationId xmlns:a16="http://schemas.microsoft.com/office/drawing/2014/main" id="{6348081D-6487-FC42-BABB-7207C3213372}"/>
              </a:ext>
            </a:extLst>
          </p:cNvPr>
          <p:cNvSpPr txBox="1"/>
          <p:nvPr/>
        </p:nvSpPr>
        <p:spPr>
          <a:xfrm>
            <a:off x="4370866" y="5844434"/>
            <a:ext cx="54532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-Format reformation</a:t>
            </a: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-Currently 100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datas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 to be added more</a:t>
            </a:r>
          </a:p>
        </p:txBody>
      </p:sp>
    </p:spTree>
    <p:extLst>
      <p:ext uri="{BB962C8B-B14F-4D97-AF65-F5344CB8AC3E}">
        <p14:creationId xmlns:p14="http://schemas.microsoft.com/office/powerpoint/2010/main" val="41638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Query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C13D68-5F87-1243-890C-9E464C9C7AD7}"/>
              </a:ext>
            </a:extLst>
          </p:cNvPr>
          <p:cNvSpPr/>
          <p:nvPr/>
        </p:nvSpPr>
        <p:spPr>
          <a:xfrm>
            <a:off x="471372" y="1007906"/>
            <a:ext cx="21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F4B79D-3BE7-1B48-86C6-2617495ADC88}"/>
              </a:ext>
            </a:extLst>
          </p:cNvPr>
          <p:cNvSpPr/>
          <p:nvPr/>
        </p:nvSpPr>
        <p:spPr>
          <a:xfrm>
            <a:off x="8681519" y="1007906"/>
            <a:ext cx="1627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Soup</a:t>
            </a:r>
            <a:endParaRPr lang="ko-KR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C4B69-83DD-EA49-978C-4DAC02F2BCEF}"/>
              </a:ext>
            </a:extLst>
          </p:cNvPr>
          <p:cNvSpPr/>
          <p:nvPr/>
        </p:nvSpPr>
        <p:spPr>
          <a:xfrm>
            <a:off x="6265152" y="1007906"/>
            <a:ext cx="2416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</a:t>
            </a:r>
            <a:endParaRPr lang="ko-KR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22371-9272-F04A-ACDF-80C47C21626C}"/>
              </a:ext>
            </a:extLst>
          </p:cNvPr>
          <p:cNvSpPr/>
          <p:nvPr/>
        </p:nvSpPr>
        <p:spPr>
          <a:xfrm>
            <a:off x="2541369" y="971849"/>
            <a:ext cx="1653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Tasty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D7AA12-8C81-3C4C-A979-C1C8F8CC7ED2}"/>
              </a:ext>
            </a:extLst>
          </p:cNvPr>
          <p:cNvSpPr/>
          <p:nvPr/>
        </p:nvSpPr>
        <p:spPr>
          <a:xfrm>
            <a:off x="4195155" y="977812"/>
            <a:ext cx="2154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Boiling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B9024-3B23-C44E-BF46-7C9D6AEA7619}"/>
              </a:ext>
            </a:extLst>
          </p:cNvPr>
          <p:cNvSpPr txBox="1"/>
          <p:nvPr/>
        </p:nvSpPr>
        <p:spPr>
          <a:xfrm>
            <a:off x="2613519" y="2828835"/>
            <a:ext cx="150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Delicious</a:t>
            </a:r>
          </a:p>
          <a:p>
            <a:r>
              <a:rPr kumimoji="1" lang="en-US" altLang="ko-KR" dirty="0"/>
              <a:t>Yummy</a:t>
            </a:r>
          </a:p>
          <a:p>
            <a:r>
              <a:rPr kumimoji="1" lang="en-US" altLang="ko-KR" dirty="0"/>
              <a:t>Appetizing</a:t>
            </a:r>
          </a:p>
          <a:p>
            <a:r>
              <a:rPr kumimoji="1" lang="en-US" altLang="ko-KR" dirty="0"/>
              <a:t>Savory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1E2DA-C319-EC4A-BF7F-7F8C447B9E0D}"/>
              </a:ext>
            </a:extLst>
          </p:cNvPr>
          <p:cNvSpPr txBox="1"/>
          <p:nvPr/>
        </p:nvSpPr>
        <p:spPr>
          <a:xfrm>
            <a:off x="4377005" y="2828834"/>
            <a:ext cx="150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Hot</a:t>
            </a:r>
          </a:p>
          <a:p>
            <a:r>
              <a:rPr kumimoji="1" lang="en-US" altLang="ko-KR" dirty="0"/>
              <a:t>Warm</a:t>
            </a:r>
          </a:p>
          <a:p>
            <a:r>
              <a:rPr kumimoji="1" lang="en-US" altLang="ko-KR" dirty="0"/>
              <a:t>Sizzling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ED9DCD-D400-0C44-AA0E-0AE011955009}"/>
              </a:ext>
            </a:extLst>
          </p:cNvPr>
          <p:cNvSpPr/>
          <p:nvPr/>
        </p:nvSpPr>
        <p:spPr>
          <a:xfrm>
            <a:off x="222505" y="1992900"/>
            <a:ext cx="26029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NLTK Library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BAA998-6D83-C940-8DA1-C96A09092CAE}"/>
              </a:ext>
            </a:extLst>
          </p:cNvPr>
          <p:cNvSpPr/>
          <p:nvPr/>
        </p:nvSpPr>
        <p:spPr>
          <a:xfrm>
            <a:off x="4253451" y="2844223"/>
            <a:ext cx="971692" cy="584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E78992-5BE6-C045-83D9-378F5A183A97}"/>
              </a:ext>
            </a:extLst>
          </p:cNvPr>
          <p:cNvSpPr/>
          <p:nvPr/>
        </p:nvSpPr>
        <p:spPr>
          <a:xfrm>
            <a:off x="2613519" y="2844223"/>
            <a:ext cx="1139452" cy="584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D543B7EB-9AC3-6F4E-9510-ACD9A3E5C8A4}"/>
              </a:ext>
            </a:extLst>
          </p:cNvPr>
          <p:cNvSpPr/>
          <p:nvPr/>
        </p:nvSpPr>
        <p:spPr>
          <a:xfrm>
            <a:off x="2766473" y="1992900"/>
            <a:ext cx="833543" cy="7212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2CC8ADC4-6E64-3E40-B90A-752424743D63}"/>
              </a:ext>
            </a:extLst>
          </p:cNvPr>
          <p:cNvSpPr/>
          <p:nvPr/>
        </p:nvSpPr>
        <p:spPr>
          <a:xfrm>
            <a:off x="4254439" y="1992899"/>
            <a:ext cx="833543" cy="7212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3913BA-AD4F-EC45-975A-EDCB76660824}"/>
              </a:ext>
            </a:extLst>
          </p:cNvPr>
          <p:cNvSpPr/>
          <p:nvPr/>
        </p:nvSpPr>
        <p:spPr>
          <a:xfrm>
            <a:off x="2401513" y="4616735"/>
            <a:ext cx="27302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Delicious Hot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A42D72-D4B6-754B-9A24-74C341FBC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91" y="2086178"/>
            <a:ext cx="1825148" cy="1962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5A2DC8A1-8710-534A-B361-072D98557B02}"/>
              </a:ext>
            </a:extLst>
          </p:cNvPr>
          <p:cNvSpPr/>
          <p:nvPr/>
        </p:nvSpPr>
        <p:spPr>
          <a:xfrm>
            <a:off x="5749885" y="2739359"/>
            <a:ext cx="1582057" cy="600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C04393-DF2B-EB42-9270-67542E5F1F67}"/>
              </a:ext>
            </a:extLst>
          </p:cNvPr>
          <p:cNvSpPr/>
          <p:nvPr/>
        </p:nvSpPr>
        <p:spPr>
          <a:xfrm>
            <a:off x="2386999" y="5113266"/>
            <a:ext cx="31976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Delicious Warm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888A78-D01F-8749-8ACA-B59519BAFFFB}"/>
              </a:ext>
            </a:extLst>
          </p:cNvPr>
          <p:cNvSpPr/>
          <p:nvPr/>
        </p:nvSpPr>
        <p:spPr>
          <a:xfrm>
            <a:off x="2401513" y="5580344"/>
            <a:ext cx="24155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Yummy Hot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9A0411-816F-FB4A-A57E-001211E15FA2}"/>
              </a:ext>
            </a:extLst>
          </p:cNvPr>
          <p:cNvSpPr/>
          <p:nvPr/>
        </p:nvSpPr>
        <p:spPr>
          <a:xfrm>
            <a:off x="2401513" y="6039001"/>
            <a:ext cx="28830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Yummy Warm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298DFC-FBDC-4B4F-A130-9EFD8D5163BB}"/>
              </a:ext>
            </a:extLst>
          </p:cNvPr>
          <p:cNvSpPr/>
          <p:nvPr/>
        </p:nvSpPr>
        <p:spPr>
          <a:xfrm>
            <a:off x="5019121" y="4659062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9570BE-C9D7-F64F-A7C5-6FE46A7FF43F}"/>
              </a:ext>
            </a:extLst>
          </p:cNvPr>
          <p:cNvSpPr/>
          <p:nvPr/>
        </p:nvSpPr>
        <p:spPr>
          <a:xfrm>
            <a:off x="5019121" y="5115773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C36251-0DFE-FF4A-A1D5-5E9B8B152658}"/>
              </a:ext>
            </a:extLst>
          </p:cNvPr>
          <p:cNvSpPr/>
          <p:nvPr/>
        </p:nvSpPr>
        <p:spPr>
          <a:xfrm>
            <a:off x="5019121" y="5580344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8A3446-34D6-DA47-9C67-293FB673FF2A}"/>
              </a:ext>
            </a:extLst>
          </p:cNvPr>
          <p:cNvSpPr/>
          <p:nvPr/>
        </p:nvSpPr>
        <p:spPr>
          <a:xfrm>
            <a:off x="5019121" y="6087632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EEFE82E6-EA1D-7B45-8A06-B5E0E208F221}"/>
              </a:ext>
            </a:extLst>
          </p:cNvPr>
          <p:cNvSpPr/>
          <p:nvPr/>
        </p:nvSpPr>
        <p:spPr>
          <a:xfrm>
            <a:off x="808386" y="4796537"/>
            <a:ext cx="1146629" cy="1567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97B195-456D-994F-BEDF-81B67872BF1A}"/>
              </a:ext>
            </a:extLst>
          </p:cNvPr>
          <p:cNvSpPr txBox="1"/>
          <p:nvPr/>
        </p:nvSpPr>
        <p:spPr>
          <a:xfrm>
            <a:off x="853588" y="5305393"/>
            <a:ext cx="101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result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文本框 6">
            <a:extLst>
              <a:ext uri="{FF2B5EF4-FFF2-40B4-BE49-F238E27FC236}">
                <a16:creationId xmlns:a16="http://schemas.microsoft.com/office/drawing/2014/main" id="{D3B269D1-7EE0-8347-A414-656CA4EB7C5E}"/>
              </a:ext>
            </a:extLst>
          </p:cNvPr>
          <p:cNvSpPr txBox="1"/>
          <p:nvPr/>
        </p:nvSpPr>
        <p:spPr>
          <a:xfrm>
            <a:off x="2498524" y="4237508"/>
            <a:ext cx="54532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*randomly generates 10 queries</a:t>
            </a:r>
          </a:p>
        </p:txBody>
      </p:sp>
    </p:spTree>
    <p:extLst>
      <p:ext uri="{BB962C8B-B14F-4D97-AF65-F5344CB8AC3E}">
        <p14:creationId xmlns:p14="http://schemas.microsoft.com/office/powerpoint/2010/main" val="15947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Modeling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855295-C5CB-AC48-BB38-CDD9E946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7" y="1334922"/>
            <a:ext cx="4546600" cy="1244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159E5E-780A-9E44-B5E5-1B855B6616BF}"/>
              </a:ext>
            </a:extLst>
          </p:cNvPr>
          <p:cNvSpPr/>
          <p:nvPr/>
        </p:nvSpPr>
        <p:spPr>
          <a:xfrm>
            <a:off x="527957" y="688591"/>
            <a:ext cx="40213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Dirichlet Smoothing: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895A6-D7A8-B84F-A8AC-4CF814E5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3225853"/>
            <a:ext cx="19685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847B6-249A-E643-8BCE-802B65EE880E}"/>
              </a:ext>
            </a:extLst>
          </p:cNvPr>
          <p:cNvSpPr txBox="1"/>
          <p:nvPr/>
        </p:nvSpPr>
        <p:spPr>
          <a:xfrm>
            <a:off x="673100" y="2783057"/>
            <a:ext cx="8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TF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AF16D-181E-3A4B-8580-23C6E802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14" y="3225853"/>
            <a:ext cx="1346200" cy="1955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B4AF61-712D-874F-9483-D7BB3969D87F}"/>
              </a:ext>
            </a:extLst>
          </p:cNvPr>
          <p:cNvSpPr txBox="1"/>
          <p:nvPr/>
        </p:nvSpPr>
        <p:spPr>
          <a:xfrm>
            <a:off x="3203114" y="2789866"/>
            <a:ext cx="8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DF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9EEC6-B650-E546-92B1-4AC99EAE5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007" y="1011756"/>
            <a:ext cx="2070100" cy="45847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7F0985-CE63-2944-AB4E-12095E9A6007}"/>
              </a:ext>
            </a:extLst>
          </p:cNvPr>
          <p:cNvSpPr/>
          <p:nvPr/>
        </p:nvSpPr>
        <p:spPr>
          <a:xfrm>
            <a:off x="7117445" y="873257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P(</a:t>
            </a:r>
            <a:r>
              <a:rPr lang="en-US" altLang="ko-K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t|d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0E21A6C1-9430-5840-B8DE-505E85C19C35}"/>
              </a:ext>
            </a:extLst>
          </p:cNvPr>
          <p:cNvSpPr txBox="1"/>
          <p:nvPr/>
        </p:nvSpPr>
        <p:spPr>
          <a:xfrm>
            <a:off x="3369380" y="5517215"/>
            <a:ext cx="54532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*a Value defaulted by 0.5 </a:t>
            </a:r>
          </a:p>
        </p:txBody>
      </p:sp>
    </p:spTree>
    <p:extLst>
      <p:ext uri="{BB962C8B-B14F-4D97-AF65-F5344CB8AC3E}">
        <p14:creationId xmlns:p14="http://schemas.microsoft.com/office/powerpoint/2010/main" val="22441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438"/>
      </a:accent1>
      <a:accent2>
        <a:srgbClr val="5E5E5E"/>
      </a:accent2>
      <a:accent3>
        <a:srgbClr val="8A756C"/>
      </a:accent3>
      <a:accent4>
        <a:srgbClr val="333438"/>
      </a:accent4>
      <a:accent5>
        <a:srgbClr val="5E5E5E"/>
      </a:accent5>
      <a:accent6>
        <a:srgbClr val="8A756C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418</Words>
  <Application>Microsoft Macintosh PowerPoint</Application>
  <PresentationFormat>와이드스크린</PresentationFormat>
  <Paragraphs>124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微软雅黑</vt:lpstr>
      <vt:lpstr>Algerian</vt:lpstr>
      <vt:lpstr>Arial</vt:lpstr>
      <vt:lpstr>Calibri</vt:lpstr>
      <vt:lpstr>Calibri Light</vt:lpstr>
      <vt:lpstr>Impact</vt:lpstr>
      <vt:lpstr>Office 主题</vt:lpstr>
      <vt:lpstr>PPT定制1801380800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양인수</cp:lastModifiedBy>
  <cp:revision>43</cp:revision>
  <dcterms:created xsi:type="dcterms:W3CDTF">2018-02-08T14:35:00Z</dcterms:created>
  <dcterms:modified xsi:type="dcterms:W3CDTF">2019-06-07T09:01:20Z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